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76" r:id="rId3"/>
    <p:sldId id="272" r:id="rId4"/>
    <p:sldId id="264" r:id="rId5"/>
    <p:sldId id="273" r:id="rId6"/>
    <p:sldId id="274" r:id="rId7"/>
    <p:sldId id="275" r:id="rId8"/>
    <p:sldId id="279" r:id="rId9"/>
    <p:sldId id="280" r:id="rId10"/>
    <p:sldId id="281" r:id="rId11"/>
    <p:sldId id="298" r:id="rId12"/>
    <p:sldId id="282" r:id="rId13"/>
    <p:sldId id="284" r:id="rId14"/>
    <p:sldId id="294" r:id="rId15"/>
    <p:sldId id="295" r:id="rId16"/>
    <p:sldId id="291" r:id="rId17"/>
    <p:sldId id="285" r:id="rId18"/>
    <p:sldId id="286" r:id="rId19"/>
    <p:sldId id="287" r:id="rId20"/>
    <p:sldId id="288" r:id="rId21"/>
    <p:sldId id="292" r:id="rId22"/>
    <p:sldId id="260" r:id="rId23"/>
    <p:sldId id="293" r:id="rId24"/>
    <p:sldId id="261" r:id="rId25"/>
    <p:sldId id="262" r:id="rId26"/>
    <p:sldId id="263" r:id="rId27"/>
    <p:sldId id="296" r:id="rId28"/>
    <p:sldId id="297" r:id="rId29"/>
    <p:sldId id="300" r:id="rId30"/>
    <p:sldId id="299" r:id="rId31"/>
    <p:sldId id="268" r:id="rId32"/>
    <p:sldId id="269" r:id="rId33"/>
    <p:sldId id="270" r:id="rId34"/>
    <p:sldId id="271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8" autoAdjust="0"/>
    <p:restoredTop sz="94657" autoAdjust="0"/>
  </p:normalViewPr>
  <p:slideViewPr>
    <p:cSldViewPr snapToGrid="0">
      <p:cViewPr varScale="1">
        <p:scale>
          <a:sx n="88" d="100"/>
          <a:sy n="88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658D3-8E70-4DAC-B419-5204A55ED9E1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94E0B-759D-41F9-8884-74F5B9CEB8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2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51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44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4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26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9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此法適用哪些鳥種?地形？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人時事地物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736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許多鳥類2次繁殖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只要2次調查、但要天天去也可以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注意：不要刻意挑選鳥況較好的資料。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41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2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03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5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2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與去年比較之下，除了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超過</a:t>
            </a:r>
            <a:r>
              <a:rPr lang="en-US" altLang="zh-TW" dirty="0" smtClean="0"/>
              <a:t>7</a:t>
            </a:r>
            <a:r>
              <a:rPr lang="zh-TW" altLang="en-US" dirty="0" smtClean="0"/>
              <a:t>日才完成調查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此項之外，其他的類型都有大幅下降。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94E0B-759D-41F9-8884-74F5B9CEB8B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8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18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69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7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558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9903"/>
            <a:ext cx="7200900" cy="427749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318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9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70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98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9106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39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52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872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24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416908"/>
            <a:ext cx="7200900" cy="445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FBAEC07-9522-4948-A507-EDDA191F17BA}" type="datetimeFigureOut">
              <a:rPr lang="zh-TW" altLang="en-US" smtClean="0"/>
              <a:t>2021/12/9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10452B5-0D1D-4785-98CD-AC0286CD205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3221" y="1508368"/>
            <a:ext cx="7444043" cy="1654962"/>
          </a:xfrm>
        </p:spPr>
        <p:txBody>
          <a:bodyPr/>
          <a:lstStyle/>
          <a:p>
            <a:r>
              <a:rPr lang="en-US" altLang="zh-TW" sz="4400" b="1" dirty="0"/>
              <a:t>110</a:t>
            </a:r>
            <a:r>
              <a:rPr lang="zh-TW" altLang="en-US" sz="4400" b="1" dirty="0"/>
              <a:t>年度國有林班地臺灣獼猴與繁殖鳥類監測計畫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95849" y="3830595"/>
            <a:ext cx="6005383" cy="1779373"/>
          </a:xfrm>
        </p:spPr>
        <p:txBody>
          <a:bodyPr>
            <a:noAutofit/>
          </a:bodyPr>
          <a:lstStyle/>
          <a:p>
            <a:pPr lvl="0" algn="l">
              <a:buClr>
                <a:srgbClr val="404F21"/>
              </a:buClr>
              <a:buSzPts val="3200"/>
            </a:pPr>
            <a:r>
              <a:rPr lang="zh-TW" altLang="en-US" sz="2400" b="1" u="sng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范孟雯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張仕緯 徐瑋婷 蔡明剛</a:t>
            </a:r>
          </a:p>
          <a:p>
            <a:pPr lvl="0" algn="l">
              <a:spcBef>
                <a:spcPts val="520"/>
              </a:spcBef>
              <a:buClr>
                <a:srgbClr val="888888"/>
              </a:buClr>
              <a:buSzPts val="2600"/>
            </a:pPr>
            <a:endParaRPr lang="zh-TW" altLang="en-US" sz="2400" b="1" dirty="0">
              <a:solidFill>
                <a:schemeClr val="accent4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l">
              <a:spcBef>
                <a:spcPts val="520"/>
              </a:spcBef>
              <a:buClr>
                <a:srgbClr val="404F21"/>
              </a:buClr>
              <a:buSzPts val="2600"/>
            </a:pP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行政院農業委員會</a:t>
            </a:r>
            <a:b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特有生物研究保育中心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7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454077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分析猴群空間分布與棲地利用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899592" y="1536174"/>
            <a:ext cx="792088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變數: </a:t>
            </a:r>
            <a:r>
              <a:rPr lang="zh-TW" altLang="en-US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年、</a:t>
            </a:r>
            <a:r>
              <a:rPr lang="zh-TW" sz="24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森林類型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林管處分區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和海拔。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利用訊息理論研究法(information-theoretic approach)進行模式的比較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使用廣義線性混合模式(GLMM)分析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具有顯著影響性的</a:t>
            </a:r>
            <a:r>
              <a:rPr lang="zh-TW" sz="24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類別變數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，再用Tukey多重比較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5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en-US" sz="5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獼猴調查</a:t>
            </a:r>
            <a:r>
              <a:rPr lang="zh-TW" altLang="zh-TW" sz="54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5118639" y="1314683"/>
            <a:ext cx="3901793" cy="2482960"/>
            <a:chOff x="1488558" y="-1"/>
            <a:chExt cx="21626623" cy="137623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8558" y="1"/>
              <a:ext cx="21626623" cy="1376239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88558" y="-1"/>
              <a:ext cx="21626623" cy="137623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41000"/>
                  </a:schemeClr>
                </a:gs>
                <a:gs pos="65000">
                  <a:schemeClr val="bg1">
                    <a:alpha val="76000"/>
                  </a:schemeClr>
                </a:gs>
                <a:gs pos="83000">
                  <a:schemeClr val="bg1">
                    <a:alpha val="82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參與人數：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378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位護管員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調查樣區數：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385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342900" lvl="0" indent="-34290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調查樣點數：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2,434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2,236.5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 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符合標準的資料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dirty="0"/>
          </a:p>
          <a:p>
            <a:pPr marL="742950" lvl="1" indent="-28575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&gt;50 m 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的森林棲地，平均</a:t>
            </a:r>
            <a:r>
              <a:rPr lang="en-US" altLang="zh-TW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2,135</a:t>
            </a:r>
            <a:r>
              <a:rPr lang="zh-TW" altLang="en-US" sz="2200" i="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各林管處的資料正確率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640833"/>
              </p:ext>
            </p:extLst>
          </p:nvPr>
        </p:nvGraphicFramePr>
        <p:xfrm>
          <a:off x="560174" y="1484784"/>
          <a:ext cx="5156886" cy="486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170">
                  <a:extLst>
                    <a:ext uri="{9D8B030D-6E8A-4147-A177-3AD203B41FA5}">
                      <a16:colId xmlns:a16="http://schemas.microsoft.com/office/drawing/2014/main" val="3973579332"/>
                    </a:ext>
                  </a:extLst>
                </a:gridCol>
                <a:gridCol w="996789">
                  <a:extLst>
                    <a:ext uri="{9D8B030D-6E8A-4147-A177-3AD203B41FA5}">
                      <a16:colId xmlns:a16="http://schemas.microsoft.com/office/drawing/2014/main" val="433291256"/>
                    </a:ext>
                  </a:extLst>
                </a:gridCol>
                <a:gridCol w="1172738">
                  <a:extLst>
                    <a:ext uri="{9D8B030D-6E8A-4147-A177-3AD203B41FA5}">
                      <a16:colId xmlns:a16="http://schemas.microsoft.com/office/drawing/2014/main" val="2142113937"/>
                    </a:ext>
                  </a:extLst>
                </a:gridCol>
                <a:gridCol w="1869189">
                  <a:extLst>
                    <a:ext uri="{9D8B030D-6E8A-4147-A177-3AD203B41FA5}">
                      <a16:colId xmlns:a16="http://schemas.microsoft.com/office/drawing/2014/main" val="3499082750"/>
                    </a:ext>
                  </a:extLst>
                </a:gridCol>
              </a:tblGrid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無疏失的樣點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正確率</a:t>
                      </a:r>
                      <a:r>
                        <a:rPr lang="en-US" sz="2000" dirty="0">
                          <a:effectLst/>
                        </a:rPr>
                        <a:t>%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643784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臺東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642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631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98.3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18.2)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859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東勢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608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96.5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(-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87942"/>
                  </a:ext>
                </a:extLst>
              </a:tr>
              <a:tr h="24665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南投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576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534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92.7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(6.7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066991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羅東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500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434204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562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90.7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19.6)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1215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696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90.2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21.9)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217595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590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10.5)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959389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546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87.5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2.1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034372"/>
                  </a:ext>
                </a:extLst>
              </a:tr>
              <a:tr h="49330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4,868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4,473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91.9</a:t>
                      </a:r>
                      <a:r>
                        <a:rPr lang="zh-TW" altLang="en-US" sz="2000" dirty="0" smtClean="0">
                          <a:effectLst/>
                        </a:rPr>
                        <a:t>  </a:t>
                      </a: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10.7)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717369"/>
                  </a:ext>
                </a:extLst>
              </a:tr>
            </a:tbl>
          </a:graphicData>
        </a:graphic>
      </p:graphicFrame>
      <p:sp>
        <p:nvSpPr>
          <p:cNvPr id="5" name="Google Shape;212;p15"/>
          <p:cNvSpPr/>
          <p:nvPr/>
        </p:nvSpPr>
        <p:spPr>
          <a:xfrm>
            <a:off x="5881816" y="1484784"/>
            <a:ext cx="313766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疏失</a:t>
            </a: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類型及比例：</a:t>
            </a:r>
            <a:endParaRPr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同一樣區同一旅次的調查日期超過7日才完成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每個樣點調查時間未滿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分鐘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(21%)</a:t>
            </a:r>
            <a:endParaRPr lang="zh-TW" altLang="en-US" dirty="0"/>
          </a:p>
          <a:p>
            <a:pPr marL="457200" lvl="0" indent="-457200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調查在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上午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zh-TW" altLang="en-US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之後才完成 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(38</a:t>
            </a:r>
            <a:r>
              <a:rPr lang="en-US" altLang="zh-TW" dirty="0" smtClean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%)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位置錯誤 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45</a:t>
            </a:r>
            <a:r>
              <a:rPr lang="zh-TW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560174" y="6345624"/>
            <a:ext cx="4970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括號內為今年的正確率與去年的正確率的差值。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697" y="537754"/>
            <a:ext cx="7575369" cy="559526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各林管處各疏失資料類型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642874"/>
              </p:ext>
            </p:extLst>
          </p:nvPr>
        </p:nvGraphicFramePr>
        <p:xfrm>
          <a:off x="663211" y="1245326"/>
          <a:ext cx="8306343" cy="5312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27">
                  <a:extLst>
                    <a:ext uri="{9D8B030D-6E8A-4147-A177-3AD203B41FA5}">
                      <a16:colId xmlns:a16="http://schemas.microsoft.com/office/drawing/2014/main" val="242223688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766826237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876143586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643280853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440114708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2136907261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1532088315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495016110"/>
                    </a:ext>
                  </a:extLst>
                </a:gridCol>
                <a:gridCol w="922927">
                  <a:extLst>
                    <a:ext uri="{9D8B030D-6E8A-4147-A177-3AD203B41FA5}">
                      <a16:colId xmlns:a16="http://schemas.microsoft.com/office/drawing/2014/main" val="375382343"/>
                    </a:ext>
                  </a:extLst>
                </a:gridCol>
              </a:tblGrid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TW" sz="2000" dirty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2020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2021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77701"/>
                  </a:ext>
                </a:extLst>
              </a:tr>
              <a:tr h="74066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林管處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超過7日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晚於11時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不足6分鐘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effectLst/>
                        </a:rPr>
                        <a:t>誤差超過50m</a:t>
                      </a:r>
                      <a:endParaRPr lang="zh-TW" sz="16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76813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羅東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77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37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830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新竹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815473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東勢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046694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南投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74258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 err="1">
                          <a:effectLst/>
                        </a:rPr>
                        <a:t>嘉義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28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26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468176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屏東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96867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花蓮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95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25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49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63532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臺東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72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24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ctr" defTabSz="685800" rtl="0" eaLnBrk="1" latinLnBrk="0" hangingPunct="1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0163418"/>
                  </a:ext>
                </a:extLst>
              </a:tr>
              <a:tr h="370330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13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518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163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313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19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>
                          <a:effectLst/>
                        </a:rPr>
                        <a:t>152</a:t>
                      </a:r>
                      <a:endParaRPr lang="zh-TW" sz="200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82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179</a:t>
                      </a:r>
                      <a:endParaRPr lang="zh-TW" sz="2000" dirty="0">
                        <a:effectLst/>
                        <a:latin typeface="Cambria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3122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211" y="6557986"/>
            <a:ext cx="425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同一筆資料會有</a:t>
            </a:r>
            <a:r>
              <a:rPr lang="en-US" altLang="zh-TW" sz="1400" dirty="0" smtClean="0"/>
              <a:t>1</a:t>
            </a:r>
            <a:r>
              <a:rPr lang="zh-TW" altLang="en-US" sz="1400" dirty="0" smtClean="0"/>
              <a:t>種以上的疏失類型。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47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改善的比較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41344"/>
              </p:ext>
            </p:extLst>
          </p:nvPr>
        </p:nvGraphicFramePr>
        <p:xfrm>
          <a:off x="1302476" y="2085987"/>
          <a:ext cx="692712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964">
                  <a:extLst>
                    <a:ext uri="{9D8B030D-6E8A-4147-A177-3AD203B41FA5}">
                      <a16:colId xmlns:a16="http://schemas.microsoft.com/office/drawing/2014/main" val="467013278"/>
                    </a:ext>
                  </a:extLst>
                </a:gridCol>
                <a:gridCol w="2019118">
                  <a:extLst>
                    <a:ext uri="{9D8B030D-6E8A-4147-A177-3AD203B41FA5}">
                      <a16:colId xmlns:a16="http://schemas.microsoft.com/office/drawing/2014/main" val="618761188"/>
                    </a:ext>
                  </a:extLst>
                </a:gridCol>
                <a:gridCol w="2309041">
                  <a:extLst>
                    <a:ext uri="{9D8B030D-6E8A-4147-A177-3AD203B41FA5}">
                      <a16:colId xmlns:a16="http://schemas.microsoft.com/office/drawing/2014/main" val="1615877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2020</a:t>
                      </a:r>
                      <a:r>
                        <a:rPr lang="zh-TW" altLang="en-US" sz="2000" dirty="0" smtClean="0"/>
                        <a:t>年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2021</a:t>
                      </a:r>
                      <a:r>
                        <a:rPr lang="zh-TW" altLang="en-US" sz="2000" dirty="0" smtClean="0"/>
                        <a:t>年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4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填表定座標的樣區 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zh-TW" altLang="en-US" sz="2000" dirty="0" smtClean="0"/>
                        <a:t>個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275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25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18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5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1185" y="1259632"/>
            <a:ext cx="3182815" cy="5418909"/>
          </a:xfrm>
          <a:prstGeom prst="rect">
            <a:avLst/>
          </a:prstGeom>
        </p:spPr>
      </p:pic>
      <p:graphicFrame>
        <p:nvGraphicFramePr>
          <p:cNvPr id="243" name="Google Shape;243;p19"/>
          <p:cNvGraphicFramePr/>
          <p:nvPr/>
        </p:nvGraphicFramePr>
        <p:xfrm>
          <a:off x="556383" y="1341803"/>
          <a:ext cx="5544650" cy="47526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83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0.031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310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 kern="1200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285.5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0.022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262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245.5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0.061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236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0.059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 kern="12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307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0.094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0.013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2,135.0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89.5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0.042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3069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4000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sz="40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在各林管處的分布</a:t>
            </a:r>
            <a:endParaRPr sz="4000" dirty="0"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7701480" y="5579783"/>
            <a:ext cx="1328283" cy="697550"/>
            <a:chOff x="7815717" y="4396926"/>
            <a:chExt cx="1328283" cy="697550"/>
          </a:xfrm>
        </p:grpSpPr>
        <p:sp>
          <p:nvSpPr>
            <p:cNvPr id="246" name="Google Shape;246;p19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7" name="Google Shape;247;p19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9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9" name="Google Shape;249;p19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2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影響獼猴分布因子-</a:t>
            </a:r>
            <a:r>
              <a:rPr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4000"/>
          </a:p>
        </p:txBody>
      </p:sp>
      <p:graphicFrame>
        <p:nvGraphicFramePr>
          <p:cNvPr id="218" name="Google Shape;218;p16"/>
          <p:cNvGraphicFramePr/>
          <p:nvPr>
            <p:extLst>
              <p:ext uri="{D42A27DB-BD31-4B8C-83A1-F6EECF244321}">
                <p14:modId xmlns:p14="http://schemas.microsoft.com/office/powerpoint/2010/main" val="628357823"/>
              </p:ext>
            </p:extLst>
          </p:nvPr>
        </p:nvGraphicFramePr>
        <p:xfrm>
          <a:off x="547458" y="2559383"/>
          <a:ext cx="8713002" cy="1043686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1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42">
                  <a:extLst>
                    <a:ext uri="{9D8B030D-6E8A-4147-A177-3AD203B41FA5}">
                      <a16:colId xmlns:a16="http://schemas.microsoft.com/office/drawing/2014/main" val="3639567550"/>
                    </a:ext>
                  </a:extLst>
                </a:gridCol>
                <a:gridCol w="1084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07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Intercept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u="none" strike="noStrike" cap="none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Log-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likelihood</a:t>
                      </a:r>
                      <a:endParaRPr sz="16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 dirty="0">
                          <a:solidFill>
                            <a:srgbClr val="01010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Δ</a:t>
                      </a: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lang="zh-TW" sz="1800" i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i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ωi</a:t>
                      </a: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-3.291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-0.3565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-1370.19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2760.4</a:t>
                      </a:r>
                      <a:endParaRPr lang="zh-TW" sz="16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-3.301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0.03019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endParaRPr lang="zh-TW" sz="1600" b="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-0.3498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-1370.06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2762.2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1.76</a:t>
                      </a:r>
                      <a:endParaRPr lang="zh-TW" sz="16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9" name="Google Shape;219;p16"/>
          <p:cNvSpPr/>
          <p:nvPr/>
        </p:nvSpPr>
        <p:spPr>
          <a:xfrm>
            <a:off x="547458" y="3966741"/>
            <a:ext cx="8292661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是各模式的AIC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與具有最低AIC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值模式的差值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ωi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為Akaike weights的數值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此表僅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</a:t>
            </a: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  <a:r>
              <a:rPr lang="zh-TW" sz="1800" i="1" dirty="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lang="zh-TW" sz="18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≦ 2的最佳模式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490417" y="1711186"/>
            <a:ext cx="8770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以訊息理論研究法之 AIC</a:t>
            </a:r>
            <a:r>
              <a:rPr lang="zh-TW" sz="2400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對影響獼猴分布因子進行</a:t>
            </a:r>
            <a:r>
              <a:rPr 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0615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GLMM模式變數的檢定</a:t>
            </a:r>
            <a:endParaRPr sz="3600"/>
          </a:p>
        </p:txBody>
      </p:sp>
      <p:graphicFrame>
        <p:nvGraphicFramePr>
          <p:cNvPr id="226" name="Google Shape;226;p17"/>
          <p:cNvGraphicFramePr/>
          <p:nvPr>
            <p:extLst>
              <p:ext uri="{D42A27DB-BD31-4B8C-83A1-F6EECF244321}">
                <p14:modId xmlns:p14="http://schemas.microsoft.com/office/powerpoint/2010/main" val="1912271523"/>
              </p:ext>
            </p:extLst>
          </p:nvPr>
        </p:nvGraphicFramePr>
        <p:xfrm>
          <a:off x="1043608" y="2523728"/>
          <a:ext cx="6568155" cy="164592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8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變數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Chisq</a:t>
                      </a:r>
                      <a:endParaRPr sz="1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Df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Pr(&gt;Chisq)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7775" marR="177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年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9.4895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0.002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調查日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0.2474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1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0.619 </a:t>
                      </a:r>
                      <a:endParaRPr lang="zh-TW" sz="1800" u="none" strike="noStrike" kern="1200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 </a:t>
                      </a:r>
                      <a:endParaRPr lang="zh-TW" sz="1800" u="none" strike="noStrike" kern="1200" cap="none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林管處</a:t>
                      </a:r>
                    </a:p>
                  </a:txBody>
                  <a:tcPr marL="17780" marR="1778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81.4616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7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&lt; 0.001 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u="none" strike="noStrike" kern="1200" cap="none" dirty="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</a:rPr>
                        <a:t>***</a:t>
                      </a:r>
                      <a:endParaRPr lang="zh-TW" sz="1800" u="none" strike="noStrike" kern="1200" cap="none" dirty="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</a:endParaRPr>
                    </a:p>
                  </a:txBody>
                  <a:tcPr marL="17780" marR="1778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7" name="Google Shape;227;p17"/>
          <p:cNvSpPr/>
          <p:nvPr/>
        </p:nvSpPr>
        <p:spPr>
          <a:xfrm>
            <a:off x="1043608" y="1849224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影響臺灣獼猴分布之GLMM模式變數的檢定結果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17" descr="「台灣獼猴」的圖片搜尋結果"/>
          <p:cNvPicPr preferRelativeResize="0"/>
          <p:nvPr/>
        </p:nvPicPr>
        <p:blipFill rotWithShape="1">
          <a:blip r:embed="rId3">
            <a:alphaModFix/>
          </a:blip>
          <a:srcRect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8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037502" y="-205946"/>
            <a:ext cx="7689923" cy="11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Tukey多重比較</a:t>
            </a:r>
            <a:endParaRPr sz="3600" dirty="0"/>
          </a:p>
        </p:txBody>
      </p:sp>
      <p:graphicFrame>
        <p:nvGraphicFramePr>
          <p:cNvPr id="234" name="Google Shape;234;p18"/>
          <p:cNvGraphicFramePr/>
          <p:nvPr>
            <p:extLst>
              <p:ext uri="{D42A27DB-BD31-4B8C-83A1-F6EECF244321}">
                <p14:modId xmlns:p14="http://schemas.microsoft.com/office/powerpoint/2010/main" val="4094998384"/>
              </p:ext>
            </p:extLst>
          </p:nvPr>
        </p:nvGraphicFramePr>
        <p:xfrm>
          <a:off x="1037502" y="666829"/>
          <a:ext cx="6797900" cy="61296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3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組合</a:t>
                      </a:r>
                      <a:endParaRPr sz="1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estimate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z value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3200" marR="13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1.549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0.468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3.312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0.014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2863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1.711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0.449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3.812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1.247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0.398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3.132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0.024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4534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1.939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4.269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1.475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3.648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0.453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5.205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903682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1.895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4.703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4725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花蓮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1.557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3.876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459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1.336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0.343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3.896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74365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新竹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2.885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0.434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6.642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75706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東勢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2.421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6.358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175428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2.083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0.38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5.484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&lt; 0.001 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嘉義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1.174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3.66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0.004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vs.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屏東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0.323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2.933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0.041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378941" y="1485120"/>
            <a:ext cx="8434754" cy="48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要有效經營管理獼猴資源，必需掌握獼猴之空間分布、族群趨勢和棲地利用等資訊，才能提出合宜的經營管理策略。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1989年&lt;野生動物保育法&gt;公告，列為保育類。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2019年公告修正&lt;陸域保育類野生動物名錄&gt; ，改列一般類。</a:t>
            </a:r>
            <a:endParaRPr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需要有科學數據參考，將可提升社會公信力</a:t>
            </a:r>
            <a:r>
              <a:rPr lang="zh-TW" sz="25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5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50881"/>
            <a:ext cx="3735250" cy="1357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各林管處的相對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55" name="群組 54"/>
          <p:cNvGrpSpPr/>
          <p:nvPr/>
        </p:nvGrpSpPr>
        <p:grpSpPr>
          <a:xfrm>
            <a:off x="1156386" y="1810954"/>
            <a:ext cx="6945527" cy="4746365"/>
            <a:chOff x="1156386" y="1810954"/>
            <a:chExt cx="6945527" cy="4746365"/>
          </a:xfrm>
        </p:grpSpPr>
        <p:pic>
          <p:nvPicPr>
            <p:cNvPr id="54" name="內容版面配置區 3"/>
            <p:cNvPicPr>
              <a:picLocks/>
            </p:cNvPicPr>
            <p:nvPr/>
          </p:nvPicPr>
          <p:blipFill rotWithShape="1">
            <a:blip r:embed="rId2"/>
            <a:srcRect t="1135"/>
            <a:stretch/>
          </p:blipFill>
          <p:spPr bwMode="auto">
            <a:xfrm>
              <a:off x="1156386" y="1810954"/>
              <a:ext cx="6945527" cy="47463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2" name="群組 51"/>
            <p:cNvGrpSpPr/>
            <p:nvPr/>
          </p:nvGrpSpPr>
          <p:grpSpPr>
            <a:xfrm>
              <a:off x="1750423" y="6048494"/>
              <a:ext cx="6351490" cy="508825"/>
              <a:chOff x="1750423" y="6048494"/>
              <a:chExt cx="6351490" cy="5088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750423" y="6048494"/>
                <a:ext cx="6351490" cy="50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253291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臺東</a:t>
                </a:r>
                <a:endParaRPr lang="zh-TW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543117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花蓮</a:t>
                </a:r>
                <a:endParaRPr lang="zh-TW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36112" y="6048494"/>
                <a:ext cx="775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屏東</a:t>
                </a:r>
                <a:endParaRPr lang="zh-TW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99401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嘉義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283842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南投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435220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東勢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687743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新竹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940266" y="6048494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羅東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44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各年</a:t>
            </a:r>
            <a:r>
              <a:rPr lang="zh-TW" altLang="zh-TW" dirty="0" smtClean="0"/>
              <a:t>的</a:t>
            </a:r>
            <a:r>
              <a:rPr lang="zh-TW" altLang="zh-TW" dirty="0"/>
              <a:t>相對</a:t>
            </a:r>
            <a:r>
              <a:rPr lang="zh-TW" altLang="zh-TW" dirty="0" smtClean="0"/>
              <a:t>密度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4416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(2020~2021</a:t>
            </a:r>
            <a:r>
              <a:rPr lang="zh-TW" altLang="zh-TW" dirty="0"/>
              <a:t>年共</a:t>
            </a:r>
            <a:r>
              <a:rPr lang="en-US" altLang="zh-TW" dirty="0"/>
              <a:t>4</a:t>
            </a:r>
            <a:r>
              <a:rPr lang="zh-TW" altLang="zh-TW" dirty="0"/>
              <a:t>個旅次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 rotWithShape="1">
          <a:blip r:embed="rId2"/>
          <a:srcRect t="866"/>
          <a:stretch/>
        </p:blipFill>
        <p:spPr bwMode="auto">
          <a:xfrm>
            <a:off x="1789053" y="1810954"/>
            <a:ext cx="5680193" cy="5047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41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860" y="635292"/>
            <a:ext cx="7200900" cy="755822"/>
          </a:xfrm>
        </p:spPr>
        <p:txBody>
          <a:bodyPr/>
          <a:lstStyle/>
          <a:p>
            <a:r>
              <a:rPr lang="zh-TW" altLang="en-US" dirty="0" smtClean="0"/>
              <a:t>訓練班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8" y="4005335"/>
            <a:ext cx="3465540" cy="25991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44049" y="3401051"/>
            <a:ext cx="3368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20211015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屏東</a:t>
            </a:r>
            <a:r>
              <a:rPr lang="zh-TW" altLang="en-US" dirty="0" smtClean="0"/>
              <a:t>處</a:t>
            </a:r>
            <a:r>
              <a:rPr lang="en-US" altLang="zh-TW" dirty="0"/>
              <a:t>(38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61170" y="0"/>
            <a:ext cx="3368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20211102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羅東</a:t>
            </a:r>
            <a:r>
              <a:rPr lang="zh-TW" altLang="en-US" dirty="0" smtClean="0"/>
              <a:t>處</a:t>
            </a:r>
            <a:r>
              <a:rPr lang="en-US" altLang="zh-TW" dirty="0"/>
              <a:t>(40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8" y="623534"/>
            <a:ext cx="3457134" cy="25928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2906" y="1520833"/>
            <a:ext cx="4740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課程內容 ：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調查方式規則說明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針對調查及資料回傳常見疏失再提醒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問題反饋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/>
              <a:t>介紹繁殖鳥類辨識工具並帶領實際操作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09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</a:t>
            </a:r>
            <a:r>
              <a:rPr lang="zh-TW" altLang="en-US" dirty="0" smtClean="0"/>
              <a:t>班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570" y="2664519"/>
            <a:ext cx="34323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20211110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</a:t>
            </a:r>
            <a:r>
              <a:rPr lang="zh-TW" altLang="en-US" dirty="0" smtClean="0"/>
              <a:t>訓</a:t>
            </a:r>
            <a:r>
              <a:rPr lang="en-US" altLang="zh-TW" dirty="0" smtClean="0"/>
              <a:t>@</a:t>
            </a:r>
            <a:r>
              <a:rPr lang="zh-TW" altLang="en-US" dirty="0" smtClean="0"/>
              <a:t>南投</a:t>
            </a:r>
            <a:r>
              <a:rPr lang="zh-TW" altLang="en-US" dirty="0" smtClean="0"/>
              <a:t>處 </a:t>
            </a:r>
            <a:r>
              <a:rPr lang="en-US" altLang="zh-TW" dirty="0" smtClean="0"/>
              <a:t>(21</a:t>
            </a:r>
            <a:r>
              <a:rPr lang="zh-TW" altLang="en-US" dirty="0" smtClean="0"/>
              <a:t>人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61370" y="2664519"/>
            <a:ext cx="3368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20211112 </a:t>
            </a:r>
            <a:endParaRPr lang="en-US" altLang="zh-TW" dirty="0" smtClean="0"/>
          </a:p>
          <a:p>
            <a:r>
              <a:rPr lang="zh-TW" altLang="en-US" dirty="0" smtClean="0"/>
              <a:t>林務局</a:t>
            </a:r>
            <a:r>
              <a:rPr lang="zh-TW" altLang="en-US" dirty="0"/>
              <a:t>獼猴特訓</a:t>
            </a:r>
            <a:r>
              <a:rPr lang="en-US" altLang="zh-TW" dirty="0"/>
              <a:t>@</a:t>
            </a:r>
            <a:r>
              <a:rPr lang="zh-TW" altLang="en-US" dirty="0" smtClean="0"/>
              <a:t>新竹</a:t>
            </a:r>
            <a:r>
              <a:rPr lang="zh-TW" altLang="en-US" dirty="0" smtClean="0"/>
              <a:t>處</a:t>
            </a:r>
            <a:r>
              <a:rPr lang="en-US" altLang="zh-TW" dirty="0" smtClean="0"/>
              <a:t>(27</a:t>
            </a:r>
            <a:r>
              <a:rPr lang="zh-TW" altLang="en-US" dirty="0" smtClean="0"/>
              <a:t>人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/>
          <a:stretch/>
        </p:blipFill>
        <p:spPr>
          <a:xfrm>
            <a:off x="566570" y="3274466"/>
            <a:ext cx="4105836" cy="31987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56" y="3274465"/>
            <a:ext cx="4329884" cy="32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對資料疏失比例較高項目及林管處，加強溝通與輔導</a:t>
            </a:r>
            <a:endParaRPr lang="en-US" altLang="zh-TW" dirty="0" smtClean="0"/>
          </a:p>
          <a:p>
            <a:pPr lvl="1"/>
            <a:r>
              <a:rPr lang="zh-TW" altLang="en-US" i="0" dirty="0" smtClean="0"/>
              <a:t>到林管處辦理訓練課程，與第一線人員直接溝通對話，釐清現場遇到的問題。</a:t>
            </a:r>
            <a:endParaRPr lang="en-US" altLang="zh-TW" i="0" dirty="0" smtClean="0"/>
          </a:p>
          <a:p>
            <a:endParaRPr lang="en-US" altLang="zh-TW" dirty="0" smtClean="0"/>
          </a:p>
          <a:p>
            <a:r>
              <a:rPr lang="zh-TW" altLang="en-US" dirty="0"/>
              <a:t>仍有調查人員或</a:t>
            </a:r>
            <a:r>
              <a:rPr lang="zh-TW" altLang="en-US" dirty="0" smtClean="0"/>
              <a:t>承辦還不太知道，已經可以申報上班前加班及前一晚前去調查樣區的相關費用。</a:t>
            </a:r>
            <a:endParaRPr lang="en-US" altLang="zh-TW" dirty="0" smtClean="0"/>
          </a:p>
          <a:p>
            <a:pPr lvl="1"/>
            <a:r>
              <a:rPr lang="zh-TW" altLang="en-US" i="0" dirty="0" smtClean="0"/>
              <a:t>調查季前公布樣點位置的注意事項或公文，可以加強或提醒。</a:t>
            </a:r>
            <a:endParaRPr lang="en-US" altLang="zh-TW" i="0" dirty="0" smtClean="0"/>
          </a:p>
          <a:p>
            <a:endParaRPr lang="en-US" altLang="zh-TW" i="0" dirty="0"/>
          </a:p>
          <a:p>
            <a:endParaRPr lang="en-US" altLang="zh-TW" i="0" dirty="0" smtClean="0"/>
          </a:p>
          <a:p>
            <a:pPr lvl="1"/>
            <a:endParaRPr lang="en-US" altLang="zh-TW" i="0" dirty="0" smtClean="0"/>
          </a:p>
        </p:txBody>
      </p:sp>
    </p:spTree>
    <p:extLst>
      <p:ext uri="{BB962C8B-B14F-4D97-AF65-F5344CB8AC3E}">
        <p14:creationId xmlns:p14="http://schemas.microsoft.com/office/powerpoint/2010/main" val="18799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700" y="1589902"/>
            <a:ext cx="7845334" cy="5159241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持續監測</a:t>
            </a: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年的相對密度較去年低，但單就兩年的比較就斷定獼猴族群下降尚嫌太早。</a:t>
            </a:r>
            <a:endParaRPr lang="zh-TW" altLang="en-US"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未來仍需</a:t>
            </a:r>
            <a:r>
              <a:rPr lang="zh-TW" altLang="en-US" sz="240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持續性的監測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，才能夠呈現獼猴族群在</a:t>
            </a:r>
            <a:r>
              <a:rPr lang="zh-TW" altLang="en-US" sz="2400" i="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年間的動態變化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提升資料正確</a:t>
            </a: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率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altLang="en-US" sz="2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投稿期刊</a:t>
            </a:r>
            <a:endParaRPr lang="en-US" altLang="zh-TW" sz="28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今年已投稿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台灣林業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47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卷第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</a:rPr>
              <a:t>3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期 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(2021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en-US" altLang="zh-TW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  <a:sym typeface="Microsoft JhengHei"/>
              </a:rPr>
              <a:t>月號</a:t>
            </a:r>
            <a:r>
              <a:rPr lang="en-US" altLang="zh-TW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altLang="zh-TW" sz="2400" i="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42950" lvl="1" indent="-285750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未來持續發表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38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繁殖鳥類</a:t>
            </a:r>
            <a:r>
              <a:rPr lang="zh-TW" altLang="en-US" dirty="0"/>
              <a:t>及訓練班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4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8411" y="1589903"/>
            <a:ext cx="8320216" cy="5033319"/>
          </a:xfrm>
        </p:spPr>
        <p:txBody>
          <a:bodyPr>
            <a:no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鳥類族群是人類生存環境健康與否的重要指標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為了能更加瞭解及評斷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生物多樣性保育政策的效能與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進度。</a:t>
            </a:r>
            <a:endParaRPr lang="en-US" altLang="zh-TW" sz="2400" i="0" dirty="0" smtClean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獲得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繁殖鳥類族群數量的第一手資料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，可作為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保育類物種名錄調整等野生鳥類經營管理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措施的</a:t>
            </a:r>
            <a:r>
              <a:rPr lang="zh-TW" altLang="en-US" sz="2400" i="0" dirty="0">
                <a:latin typeface="Microsoft JhengHei"/>
                <a:ea typeface="Microsoft JhengHei"/>
                <a:cs typeface="Microsoft JhengHei"/>
              </a:rPr>
              <a:t>重要</a:t>
            </a:r>
            <a:r>
              <a:rPr lang="zh-TW" altLang="en-US" sz="2400" i="0" dirty="0" smtClean="0">
                <a:latin typeface="Microsoft JhengHei"/>
                <a:ea typeface="Microsoft JhengHei"/>
                <a:cs typeface="Microsoft JhengHei"/>
              </a:rPr>
              <a:t>參考。</a:t>
            </a:r>
            <a:endParaRPr lang="en-US" altLang="zh-TW" sz="2400" i="0" dirty="0">
              <a:latin typeface="Microsoft JhengHei"/>
              <a:ea typeface="Microsoft JhengHei"/>
              <a:cs typeface="Microsoft JhengHei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400"/>
            </a:pPr>
            <a:endParaRPr lang="zh-TW" altLang="en-US" sz="2400" i="0" dirty="0">
              <a:latin typeface="Microsoft JhengHei"/>
              <a:ea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626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589903"/>
            <a:ext cx="7456273" cy="4975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繁殖</a:t>
            </a:r>
            <a:r>
              <a:rPr lang="zh-TW" altLang="en-US" sz="2800" dirty="0"/>
              <a:t>鳥類</a:t>
            </a:r>
          </a:p>
          <a:p>
            <a:r>
              <a:rPr lang="zh-TW" altLang="en-US" dirty="0" smtClean="0"/>
              <a:t>協助</a:t>
            </a:r>
            <a:r>
              <a:rPr lang="zh-TW" altLang="en-US" dirty="0"/>
              <a:t>各林管</a:t>
            </a:r>
            <a:r>
              <a:rPr lang="zh-TW" altLang="en-US" dirty="0" smtClean="0"/>
              <a:t>處設置</a:t>
            </a:r>
            <a:r>
              <a:rPr lang="zh-TW" altLang="en-US" dirty="0"/>
              <a:t>的繁殖鳥類監測樣區</a:t>
            </a:r>
            <a:r>
              <a:rPr lang="en-US" altLang="zh-TW" dirty="0"/>
              <a:t>25</a:t>
            </a:r>
            <a:r>
              <a:rPr lang="zh-TW" altLang="en-US" dirty="0" smtClean="0"/>
              <a:t>個，並彙</a:t>
            </a:r>
            <a:r>
              <a:rPr lang="zh-TW" altLang="en-US" dirty="0"/>
              <a:t>整、檢核調查結果。</a:t>
            </a:r>
          </a:p>
          <a:p>
            <a:r>
              <a:rPr lang="zh-TW" altLang="en-US" dirty="0" smtClean="0"/>
              <a:t>綜</a:t>
            </a:r>
            <a:r>
              <a:rPr lang="zh-TW" altLang="en-US" dirty="0"/>
              <a:t>整國有林班地範圍的繁殖鳥類調查資料，分析其族群的分布和</a:t>
            </a:r>
            <a:r>
              <a:rPr lang="zh-TW" altLang="en-US" dirty="0" smtClean="0"/>
              <a:t>變動。</a:t>
            </a:r>
          </a:p>
        </p:txBody>
      </p:sp>
    </p:spTree>
    <p:extLst>
      <p:ext uri="{BB962C8B-B14F-4D97-AF65-F5344CB8AC3E}">
        <p14:creationId xmlns:p14="http://schemas.microsoft.com/office/powerpoint/2010/main" val="9039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9565" y="250371"/>
            <a:ext cx="7200900" cy="755822"/>
          </a:xfrm>
        </p:spPr>
        <p:txBody>
          <a:bodyPr/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05051" y="817076"/>
            <a:ext cx="5808617" cy="378234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共 </a:t>
            </a:r>
            <a:r>
              <a:rPr lang="en-US" altLang="zh-TW" dirty="0" smtClean="0"/>
              <a:t>34</a:t>
            </a:r>
            <a:r>
              <a:rPr lang="zh-TW" altLang="en-US" dirty="0" smtClean="0"/>
              <a:t>  </a:t>
            </a:r>
            <a:r>
              <a:rPr lang="zh-TW" altLang="en-US" dirty="0" smtClean="0"/>
              <a:t>個樣區有執行鳥類</a:t>
            </a:r>
            <a:r>
              <a:rPr lang="zh-TW" altLang="en-US" dirty="0" smtClean="0"/>
              <a:t>調查，</a:t>
            </a:r>
            <a:r>
              <a:rPr lang="en-US" altLang="zh-TW" dirty="0" smtClean="0"/>
              <a:t>18</a:t>
            </a:r>
            <a:r>
              <a:rPr lang="zh-TW" altLang="en-US" dirty="0" smtClean="0"/>
              <a:t>個樣區可分析。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19674"/>
              </p:ext>
            </p:extLst>
          </p:nvPr>
        </p:nvGraphicFramePr>
        <p:xfrm>
          <a:off x="731519" y="1195310"/>
          <a:ext cx="8229600" cy="545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898">
                  <a:extLst>
                    <a:ext uri="{9D8B030D-6E8A-4147-A177-3AD203B41FA5}">
                      <a16:colId xmlns:a16="http://schemas.microsoft.com/office/drawing/2014/main" val="304647163"/>
                    </a:ext>
                  </a:extLst>
                </a:gridCol>
                <a:gridCol w="5495109">
                  <a:extLst>
                    <a:ext uri="{9D8B030D-6E8A-4147-A177-3AD203B41FA5}">
                      <a16:colId xmlns:a16="http://schemas.microsoft.com/office/drawing/2014/main" val="4901871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361989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21263303"/>
                    </a:ext>
                  </a:extLst>
                </a:gridCol>
                <a:gridCol w="775062">
                  <a:extLst>
                    <a:ext uri="{9D8B030D-6E8A-4147-A177-3AD203B41FA5}">
                      <a16:colId xmlns:a16="http://schemas.microsoft.com/office/drawing/2014/main" val="1724048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林管處</a:t>
                      </a:r>
                      <a:endParaRPr lang="zh-TW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800" dirty="0" smtClean="0">
                          <a:latin typeface="+mn-ea"/>
                          <a:ea typeface="+mn-ea"/>
                        </a:rPr>
                        <a:t>樣區列表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預計</a:t>
                      </a:r>
                      <a:endParaRPr lang="zh-TW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+mn-ea"/>
                          <a:ea typeface="+mn-ea"/>
                        </a:rPr>
                        <a:t>回傳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可分析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2576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羅東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礁溪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南區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82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83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明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池、羅區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清水地熱區域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、北投紗帽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山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596314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新竹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東滿步道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烏來事業區第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司馬限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山、大溪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霸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信賢</a:t>
                      </a:r>
                      <a:endParaRPr lang="zh-TW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345345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東勢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台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線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92k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、大雪山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230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、大雪山林道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210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endParaRPr lang="en-US" altLang="zh-TW" sz="1800" b="1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540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林道停車場、勢麗仙區</a:t>
                      </a:r>
                      <a:r>
                        <a:rPr lang="en-US" altLang="zh-TW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119</a:t>
                      </a:r>
                      <a:endParaRPr lang="zh-TW" alt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5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589296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南投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巒大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班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瑞岩溪水管路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巒大第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林班、長興林道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7K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695550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嘉義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鈺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鼎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森鐵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號隧道、馬頭山路口公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車站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、一葉蘭自然保留區</a:t>
                      </a:r>
                      <a:endParaRPr lang="zh-TW" alt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148933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屏東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瑪雅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藤枝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遊樂區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台阿禮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、墾丁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苗圃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104589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花蓮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花蓮縣大禹嶺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酸柑、光復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林道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19K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磐石（瀧溪山）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3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465539"/>
                  </a:ext>
                </a:extLst>
              </a:tr>
              <a:tr h="6193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台東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金山段、台東</a:t>
                      </a:r>
                      <a:r>
                        <a:rPr lang="en-US" altLang="zh-TW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zh-TW" alt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林班、錦屏林道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、成功事業區第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林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班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800" dirty="0" smtClean="0"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153334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160627" y="590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藍字為可用樣區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AutoShape 2" descr="点赞图标图片素材_免费点赞图标PNG设计图片大全_图精灵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2981671"/>
            <a:ext cx="391886" cy="4898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4187808"/>
            <a:ext cx="391886" cy="4898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638" y1="15517" x2="36638" y2="15517"/>
                        <a14:foregroundMark x1="50431" y1="10345" x2="50431" y2="10345"/>
                        <a14:foregroundMark x1="65948" y1="10345" x2="65948" y2="10345"/>
                        <a14:foregroundMark x1="77155" y1="18621" x2="77155" y2="1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233" y="6025316"/>
            <a:ext cx="391886" cy="4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2021</a:t>
            </a:r>
            <a:r>
              <a:rPr lang="zh-TW" altLang="en-US" dirty="0" smtClean="0"/>
              <a:t>年目標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699" y="1881051"/>
            <a:ext cx="7456273" cy="468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/>
              <a:t>臺灣獼猴</a:t>
            </a:r>
            <a:endParaRPr lang="en-US" altLang="zh-TW" sz="2800" dirty="0" smtClean="0"/>
          </a:p>
          <a:p>
            <a:r>
              <a:rPr lang="zh-TW" altLang="en-US" dirty="0" smtClean="0"/>
              <a:t>辦理</a:t>
            </a:r>
            <a:r>
              <a:rPr lang="en-US" altLang="zh-TW" dirty="0"/>
              <a:t>3</a:t>
            </a:r>
            <a:r>
              <a:rPr lang="zh-TW" altLang="en-US" dirty="0"/>
              <a:t>場調查訓練</a:t>
            </a:r>
            <a:r>
              <a:rPr lang="zh-TW" altLang="en-US" dirty="0" smtClean="0"/>
              <a:t>班。</a:t>
            </a:r>
            <a:endParaRPr lang="zh-TW" altLang="en-US" dirty="0"/>
          </a:p>
          <a:p>
            <a:r>
              <a:rPr lang="zh-TW" altLang="en-US" dirty="0" smtClean="0"/>
              <a:t>協助</a:t>
            </a:r>
            <a:r>
              <a:rPr lang="zh-TW" altLang="en-US" dirty="0"/>
              <a:t>完成國有林班</a:t>
            </a:r>
            <a:r>
              <a:rPr lang="zh-TW" altLang="en-US" dirty="0" smtClean="0"/>
              <a:t>地的</a:t>
            </a:r>
            <a:r>
              <a:rPr lang="zh-TW" altLang="en-US" dirty="0"/>
              <a:t>臺灣獼猴調查，並彙整、檢核</a:t>
            </a:r>
            <a:r>
              <a:rPr lang="zh-TW" altLang="en-US" dirty="0" smtClean="0"/>
              <a:t>和分析</a:t>
            </a:r>
            <a:r>
              <a:rPr lang="zh-TW" altLang="en-US" dirty="0"/>
              <a:t>調查結果。</a:t>
            </a:r>
          </a:p>
          <a:p>
            <a:r>
              <a:rPr lang="zh-TW" altLang="en-US" dirty="0" smtClean="0"/>
              <a:t>分析</a:t>
            </a:r>
            <a:r>
              <a:rPr lang="en-US" altLang="zh-TW" dirty="0"/>
              <a:t>109-110</a:t>
            </a:r>
            <a:r>
              <a:rPr lang="zh-TW" altLang="en-US" dirty="0"/>
              <a:t>年度</a:t>
            </a:r>
            <a:r>
              <a:rPr lang="zh-TW" altLang="en-US" dirty="0" smtClean="0"/>
              <a:t>的</a:t>
            </a:r>
            <a:r>
              <a:rPr lang="zh-TW" altLang="en-US" dirty="0"/>
              <a:t>地點、棲地特性</a:t>
            </a:r>
            <a:r>
              <a:rPr lang="zh-TW" altLang="en-US" dirty="0" smtClean="0"/>
              <a:t>和年間</a:t>
            </a:r>
            <a:r>
              <a:rPr lang="zh-TW" altLang="en-US" dirty="0"/>
              <a:t>變化狀況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01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i="0" dirty="0" smtClean="0"/>
              <a:t>護</a:t>
            </a:r>
            <a:r>
              <a:rPr lang="zh-TW" altLang="en-US" sz="2400" i="0" dirty="0"/>
              <a:t>管員帶路及熟悉調查規則，森林志工負責鳥種辨識</a:t>
            </a:r>
            <a:r>
              <a:rPr lang="zh-TW" altLang="en-US" sz="2400" i="0" dirty="0" smtClean="0"/>
              <a:t>，協力完成鳥類調查。</a:t>
            </a:r>
            <a:r>
              <a:rPr lang="en-US" altLang="zh-TW" sz="2400" i="0" dirty="0" smtClean="0"/>
              <a:t>(</a:t>
            </a:r>
            <a:r>
              <a:rPr lang="zh-TW" altLang="en-US" sz="2400" i="0" dirty="0"/>
              <a:t>東勢</a:t>
            </a:r>
            <a:r>
              <a:rPr lang="zh-TW" altLang="en-US" sz="2400" i="0" dirty="0" smtClean="0"/>
              <a:t>處、台東處</a:t>
            </a:r>
            <a:r>
              <a:rPr lang="en-US" altLang="zh-TW" sz="2400" i="0" dirty="0" smtClean="0"/>
              <a:t>)</a:t>
            </a:r>
          </a:p>
          <a:p>
            <a:r>
              <a:rPr lang="zh-TW" altLang="en-US" sz="2400" i="0" dirty="0" smtClean="0"/>
              <a:t>跨工作站自組鳥類調查隊，由調查隊一起調查，同時可以互相交流及確認，一起增進辨別鳥種能力。</a:t>
            </a:r>
            <a:endParaRPr lang="en-US" altLang="zh-TW" sz="2400" i="0" dirty="0" smtClean="0"/>
          </a:p>
          <a:p>
            <a:pPr lvl="1"/>
            <a:endParaRPr lang="en-US" altLang="zh-TW" sz="2400" i="0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0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1183006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4" y="4085817"/>
            <a:ext cx="3696244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75" y="1183006"/>
            <a:ext cx="3696243" cy="277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81" y="4085817"/>
            <a:ext cx="3696245" cy="2772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83" y="444647"/>
            <a:ext cx="7200900" cy="755822"/>
          </a:xfrm>
        </p:spPr>
        <p:txBody>
          <a:bodyPr/>
          <a:lstStyle/>
          <a:p>
            <a:r>
              <a:rPr lang="zh-TW" altLang="en-US" dirty="0" smtClean="0"/>
              <a:t>訓練班成果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00637" y="748360"/>
            <a:ext cx="3321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20211122 </a:t>
            </a:r>
            <a:r>
              <a:rPr lang="zh-TW" altLang="en-US" dirty="0" smtClean="0"/>
              <a:t>林務局進階班</a:t>
            </a:r>
            <a:r>
              <a:rPr lang="en-US" altLang="zh-TW" dirty="0" smtClean="0"/>
              <a:t>@</a:t>
            </a:r>
            <a:r>
              <a:rPr lang="zh-TW" altLang="en-US" dirty="0" smtClean="0"/>
              <a:t>特</a:t>
            </a:r>
            <a:r>
              <a:rPr lang="zh-TW" altLang="en-US" dirty="0"/>
              <a:t>生</a:t>
            </a:r>
          </a:p>
        </p:txBody>
      </p:sp>
      <p:sp>
        <p:nvSpPr>
          <p:cNvPr id="9" name="矩形 8"/>
          <p:cNvSpPr/>
          <p:nvPr/>
        </p:nvSpPr>
        <p:spPr>
          <a:xfrm>
            <a:off x="6779301" y="120046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鳥音錄音操作練習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0622" y="1200469"/>
            <a:ext cx="198002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鳥音錄音</a:t>
            </a:r>
            <a:r>
              <a:rPr lang="en-US" altLang="zh-TW" b="1" dirty="0" smtClean="0">
                <a:solidFill>
                  <a:schemeClr val="bg2">
                    <a:lumMod val="10000"/>
                  </a:schemeClr>
                </a:solidFill>
              </a:rPr>
              <a:t>app</a:t>
            </a:r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介紹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28493" y="6412549"/>
            <a:ext cx="226215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與現場人員溝通對話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5222" y="6412549"/>
            <a:ext cx="20313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10000"/>
                  </a:schemeClr>
                </a:solidFill>
              </a:rPr>
              <a:t>鳥音辨識技巧分享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</a:t>
            </a:r>
            <a:r>
              <a:rPr lang="en-US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altLang="zh-TW" dirty="0" smtClean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遇到的問題及解決方案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鳥種數量偏少</a:t>
            </a:r>
            <a:endParaRPr lang="en-US" altLang="zh-TW" sz="2800" dirty="0" smtClean="0"/>
          </a:p>
          <a:p>
            <a:pPr lvl="1"/>
            <a:r>
              <a:rPr lang="zh-TW" altLang="en-US" i="0" dirty="0" smtClean="0"/>
              <a:t>明年起建議調查同時錄鳥音</a:t>
            </a:r>
            <a:r>
              <a:rPr lang="en-US" altLang="zh-TW" i="0" dirty="0" smtClean="0"/>
              <a:t>6</a:t>
            </a:r>
            <a:r>
              <a:rPr lang="zh-TW" altLang="en-US" i="0" dirty="0" smtClean="0"/>
              <a:t>分鐘，輔助確認現場鳥況。</a:t>
            </a: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r>
              <a:rPr lang="zh-TW" altLang="en-US" sz="2800" dirty="0"/>
              <a:t>未知鳥種</a:t>
            </a:r>
            <a:endParaRPr lang="en-US" altLang="zh-TW" sz="2800" dirty="0"/>
          </a:p>
          <a:p>
            <a:pPr lvl="1"/>
            <a:r>
              <a:rPr lang="zh-TW" altLang="en-US" i="0" dirty="0" smtClean="0"/>
              <a:t>訓練班中，分享鳥類辨識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、鳥音錄音</a:t>
            </a:r>
            <a:r>
              <a:rPr lang="en-US" altLang="zh-TW" i="0" dirty="0" smtClean="0"/>
              <a:t>APP</a:t>
            </a:r>
            <a:r>
              <a:rPr lang="zh-TW" altLang="en-US" i="0" dirty="0" smtClean="0"/>
              <a:t>，以及線上詢問的網站、論壇給調查員詢問及確認鳥種的管道與技巧。</a:t>
            </a:r>
            <a:endParaRPr lang="en-US" altLang="zh-TW" i="0" dirty="0" smtClean="0"/>
          </a:p>
          <a:p>
            <a:pPr marL="530352" lvl="1" indent="0">
              <a:buNone/>
            </a:pPr>
            <a:endParaRPr lang="en-US" altLang="zh-TW" i="0" dirty="0" smtClean="0"/>
          </a:p>
          <a:p>
            <a:pPr lvl="1"/>
            <a:endParaRPr lang="en-US" altLang="zh-TW" i="0" dirty="0" smtClean="0"/>
          </a:p>
          <a:p>
            <a:pPr lvl="1"/>
            <a:endParaRPr lang="en-US" altLang="zh-TW" i="0" dirty="0"/>
          </a:p>
          <a:p>
            <a:pPr marL="0" indent="0">
              <a:buNone/>
            </a:pPr>
            <a:endParaRPr lang="en-US" altLang="zh-TW" i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6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0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謝謝聆聽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歡迎提問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臺灣獼猴調查及訓練班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1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4294967295"/>
          </p:nvPr>
        </p:nvSpPr>
        <p:spPr>
          <a:xfrm>
            <a:off x="755649" y="2873375"/>
            <a:ext cx="5000625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固定調查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樣區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樣點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以調查者為圓心</a:t>
            </a:r>
            <a:endParaRPr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停留固定時間(6分鐘)</a:t>
            </a:r>
            <a:endParaRPr dirty="0"/>
          </a:p>
          <a:p>
            <a:pPr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</a:pP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記錄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(看到的+聽到的)、</a:t>
            </a:r>
            <a:r>
              <a:rPr lang="zh-TW" sz="2800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區分猴群與孤猴</a:t>
            </a:r>
            <a:r>
              <a:rPr 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、距離段、棲地</a:t>
            </a:r>
            <a:endParaRPr sz="2800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19200" y="1628775"/>
            <a:ext cx="5913438" cy="914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定點計數法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5818717" y="3161506"/>
            <a:ext cx="3176588" cy="2794000"/>
            <a:chOff x="3080" y="1446"/>
            <a:chExt cx="2357" cy="2077"/>
          </a:xfrm>
        </p:grpSpPr>
        <p:pic>
          <p:nvPicPr>
            <p:cNvPr id="133" name="Google Shape;133;p5" descr="圖片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0" y="1446"/>
              <a:ext cx="2357" cy="2077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34" name="Google Shape;134;p5"/>
            <p:cNvSpPr/>
            <p:nvPr/>
          </p:nvSpPr>
          <p:spPr>
            <a:xfrm>
              <a:off x="4014" y="1480"/>
              <a:ext cx="1244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611560" y="338448"/>
            <a:ext cx="7689923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4200"/>
              <a:buFont typeface="Microsoft JhengHei"/>
              <a:buNone/>
            </a:pPr>
            <a:r>
              <a:rPr lang="zh-TW" sz="4200" dirty="0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Taiwan調查方式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7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1503680" y="260648"/>
            <a:ext cx="7818438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調查方式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3648634"/>
            <a:ext cx="5970494" cy="3209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37770" y="3702481"/>
            <a:ext cx="3734184" cy="10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Google Shape;144;p6"/>
          <p:cNvSpPr/>
          <p:nvPr/>
        </p:nvSpPr>
        <p:spPr>
          <a:xfrm>
            <a:off x="717686" y="1207650"/>
            <a:ext cx="8426314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調查期間為每年3 - 6月，一年調查2次。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每次調查於上午11點之前完成，可配合猴群較活躍的時段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22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記錄 是否有猴群或為孤猴、叫聲、發現獼猴之距離。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每樣點拍攝4張棲地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alt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GPS</a:t>
            </a:r>
            <a:r>
              <a:rPr lang="zh-TW" altLang="en-US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</a:t>
            </a:r>
            <a:r>
              <a:rPr lang="zh-TW" sz="22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615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3813" y="0"/>
            <a:ext cx="9185276" cy="6883400"/>
            <a:chOff x="-23813" y="0"/>
            <a:chExt cx="9185276" cy="6883400"/>
          </a:xfrm>
        </p:grpSpPr>
        <p:pic>
          <p:nvPicPr>
            <p:cNvPr id="149" name="Google Shape;149;p7" descr="數支背景圖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6146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7"/>
            <p:cNvSpPr/>
            <p:nvPr/>
          </p:nvSpPr>
          <p:spPr>
            <a:xfrm>
              <a:off x="-23813" y="4365625"/>
              <a:ext cx="3205163" cy="2492375"/>
            </a:xfrm>
            <a:custGeom>
              <a:avLst/>
              <a:gdLst/>
              <a:ahLst/>
              <a:cxnLst/>
              <a:rect l="l" t="t" r="r" b="b"/>
              <a:pathLst>
                <a:path w="2019" h="1570" extrusionOk="0">
                  <a:moveTo>
                    <a:pt x="468" y="4"/>
                  </a:moveTo>
                  <a:lnTo>
                    <a:pt x="17" y="0"/>
                  </a:lnTo>
                  <a:cubicBezTo>
                    <a:pt x="17" y="0"/>
                    <a:pt x="0" y="94"/>
                    <a:pt x="3" y="358"/>
                  </a:cubicBezTo>
                  <a:cubicBezTo>
                    <a:pt x="6" y="622"/>
                    <a:pt x="3" y="703"/>
                    <a:pt x="3" y="817"/>
                  </a:cubicBezTo>
                  <a:cubicBezTo>
                    <a:pt x="3" y="931"/>
                    <a:pt x="9" y="1132"/>
                    <a:pt x="6" y="1303"/>
                  </a:cubicBezTo>
                  <a:cubicBezTo>
                    <a:pt x="3" y="1474"/>
                    <a:pt x="10" y="1558"/>
                    <a:pt x="9" y="1567"/>
                  </a:cubicBezTo>
                  <a:cubicBezTo>
                    <a:pt x="10" y="1564"/>
                    <a:pt x="2019" y="1570"/>
                    <a:pt x="2019" y="1567"/>
                  </a:cubicBezTo>
                  <a:cubicBezTo>
                    <a:pt x="2018" y="1567"/>
                    <a:pt x="1602" y="1444"/>
                    <a:pt x="1395" y="1336"/>
                  </a:cubicBezTo>
                  <a:cubicBezTo>
                    <a:pt x="1188" y="1228"/>
                    <a:pt x="1005" y="1042"/>
                    <a:pt x="843" y="859"/>
                  </a:cubicBezTo>
                  <a:cubicBezTo>
                    <a:pt x="681" y="676"/>
                    <a:pt x="531" y="418"/>
                    <a:pt x="507" y="343"/>
                  </a:cubicBezTo>
                  <a:cubicBezTo>
                    <a:pt x="438" y="154"/>
                    <a:pt x="468" y="4"/>
                    <a:pt x="468" y="4"/>
                  </a:cubicBezTo>
                  <a:close/>
                </a:path>
              </a:pathLst>
            </a:custGeom>
            <a:solidFill>
              <a:srgbClr val="99CC00">
                <a:alpha val="3960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7"/>
            <p:cNvGrpSpPr/>
            <p:nvPr/>
          </p:nvGrpSpPr>
          <p:grpSpPr>
            <a:xfrm>
              <a:off x="611188" y="4348163"/>
              <a:ext cx="5899150" cy="2535237"/>
              <a:chOff x="385" y="2739"/>
              <a:chExt cx="3716" cy="1597"/>
            </a:xfrm>
          </p:grpSpPr>
          <p:sp>
            <p:nvSpPr>
              <p:cNvPr id="152" name="Google Shape;152;p7"/>
              <p:cNvSpPr/>
              <p:nvPr/>
            </p:nvSpPr>
            <p:spPr>
              <a:xfrm>
                <a:off x="420" y="2757"/>
                <a:ext cx="3681" cy="157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1579" extrusionOk="0">
                    <a:moveTo>
                      <a:pt x="2424" y="0"/>
                    </a:moveTo>
                    <a:lnTo>
                      <a:pt x="30" y="3"/>
                    </a:lnTo>
                    <a:cubicBezTo>
                      <a:pt x="30" y="3"/>
                      <a:pt x="0" y="213"/>
                      <a:pt x="126" y="459"/>
                    </a:cubicBezTo>
                    <a:cubicBezTo>
                      <a:pt x="252" y="705"/>
                      <a:pt x="553" y="1044"/>
                      <a:pt x="822" y="1239"/>
                    </a:cubicBezTo>
                    <a:cubicBezTo>
                      <a:pt x="1092" y="1434"/>
                      <a:pt x="1520" y="1567"/>
                      <a:pt x="1716" y="1575"/>
                    </a:cubicBezTo>
                    <a:cubicBezTo>
                      <a:pt x="1904" y="1579"/>
                      <a:pt x="3440" y="1560"/>
                      <a:pt x="3438" y="1569"/>
                    </a:cubicBezTo>
                    <a:cubicBezTo>
                      <a:pt x="3440" y="1566"/>
                      <a:pt x="3630" y="1321"/>
                      <a:pt x="3681" y="1167"/>
                    </a:cubicBezTo>
                    <a:cubicBezTo>
                      <a:pt x="3678" y="1167"/>
                      <a:pt x="3561" y="1245"/>
                      <a:pt x="3477" y="1251"/>
                    </a:cubicBezTo>
                    <a:cubicBezTo>
                      <a:pt x="3393" y="1257"/>
                      <a:pt x="3104" y="1268"/>
                      <a:pt x="2877" y="1140"/>
                    </a:cubicBezTo>
                    <a:cubicBezTo>
                      <a:pt x="2721" y="1050"/>
                      <a:pt x="2575" y="927"/>
                      <a:pt x="2490" y="795"/>
                    </a:cubicBezTo>
                    <a:cubicBezTo>
                      <a:pt x="2407" y="661"/>
                      <a:pt x="2390" y="471"/>
                      <a:pt x="2379" y="339"/>
                    </a:cubicBezTo>
                    <a:cubicBezTo>
                      <a:pt x="2391" y="189"/>
                      <a:pt x="2424" y="0"/>
                      <a:pt x="2424" y="0"/>
                    </a:cubicBezTo>
                    <a:close/>
                  </a:path>
                </a:pathLst>
              </a:custGeom>
              <a:solidFill>
                <a:srgbClr val="0066FF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7"/>
              <p:cNvSpPr txBox="1"/>
              <p:nvPr/>
            </p:nvSpPr>
            <p:spPr>
              <a:xfrm>
                <a:off x="385" y="2739"/>
                <a:ext cx="499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00339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 m</a:t>
                </a:r>
                <a:endParaRPr/>
              </a:p>
            </p:txBody>
          </p:sp>
        </p:grpSp>
        <p:grpSp>
          <p:nvGrpSpPr>
            <p:cNvPr id="154" name="Google Shape;154;p7"/>
            <p:cNvGrpSpPr/>
            <p:nvPr/>
          </p:nvGrpSpPr>
          <p:grpSpPr>
            <a:xfrm>
              <a:off x="4429126" y="4348163"/>
              <a:ext cx="3063875" cy="2033587"/>
              <a:chOff x="2790" y="2739"/>
              <a:chExt cx="1930" cy="1281"/>
            </a:xfrm>
          </p:grpSpPr>
          <p:sp>
            <p:nvSpPr>
              <p:cNvPr id="155" name="Google Shape;155;p7"/>
              <p:cNvSpPr/>
              <p:nvPr/>
            </p:nvSpPr>
            <p:spPr>
              <a:xfrm>
                <a:off x="2796" y="2757"/>
                <a:ext cx="1924" cy="126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321" extrusionOk="0">
                    <a:moveTo>
                      <a:pt x="1725" y="6"/>
                    </a:moveTo>
                    <a:lnTo>
                      <a:pt x="63" y="0"/>
                    </a:lnTo>
                    <a:cubicBezTo>
                      <a:pt x="63" y="0"/>
                      <a:pt x="0" y="141"/>
                      <a:pt x="6" y="408"/>
                    </a:cubicBezTo>
                    <a:cubicBezTo>
                      <a:pt x="12" y="675"/>
                      <a:pt x="108" y="897"/>
                      <a:pt x="405" y="1101"/>
                    </a:cubicBezTo>
                    <a:cubicBezTo>
                      <a:pt x="702" y="1305"/>
                      <a:pt x="930" y="1308"/>
                      <a:pt x="1146" y="1317"/>
                    </a:cubicBezTo>
                    <a:cubicBezTo>
                      <a:pt x="1354" y="1321"/>
                      <a:pt x="1440" y="1227"/>
                      <a:pt x="1437" y="1236"/>
                    </a:cubicBezTo>
                    <a:cubicBezTo>
                      <a:pt x="1440" y="1233"/>
                      <a:pt x="2065" y="296"/>
                      <a:pt x="2121" y="135"/>
                    </a:cubicBezTo>
                    <a:cubicBezTo>
                      <a:pt x="2118" y="135"/>
                      <a:pt x="2052" y="162"/>
                      <a:pt x="1989" y="162"/>
                    </a:cubicBezTo>
                    <a:cubicBezTo>
                      <a:pt x="1926" y="162"/>
                      <a:pt x="1877" y="156"/>
                      <a:pt x="1839" y="138"/>
                    </a:cubicBezTo>
                    <a:cubicBezTo>
                      <a:pt x="1801" y="120"/>
                      <a:pt x="1777" y="103"/>
                      <a:pt x="1758" y="75"/>
                    </a:cubicBezTo>
                    <a:cubicBezTo>
                      <a:pt x="1753" y="61"/>
                      <a:pt x="1725" y="6"/>
                      <a:pt x="1725" y="6"/>
                    </a:cubicBezTo>
                    <a:close/>
                  </a:path>
                </a:pathLst>
              </a:custGeom>
              <a:solidFill>
                <a:srgbClr val="FF3399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7"/>
              <p:cNvSpPr txBox="1"/>
              <p:nvPr/>
            </p:nvSpPr>
            <p:spPr>
              <a:xfrm>
                <a:off x="2790" y="2739"/>
                <a:ext cx="40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CC006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25m</a:t>
                </a:r>
                <a:endParaRPr/>
              </a:p>
            </p:txBody>
          </p:sp>
        </p:grpSp>
        <p:sp>
          <p:nvSpPr>
            <p:cNvPr id="157" name="Google Shape;157;p7"/>
            <p:cNvSpPr txBox="1"/>
            <p:nvPr/>
          </p:nvSpPr>
          <p:spPr>
            <a:xfrm>
              <a:off x="8151813" y="3451225"/>
              <a:ext cx="1841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7" descr="小猴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10990" y="3212976"/>
              <a:ext cx="1720850" cy="147161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824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dirty="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檔案回傳</a:t>
            </a:r>
            <a:endParaRPr dirty="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4342564" y="834935"/>
            <a:ext cx="2466534" cy="4139265"/>
            <a:chOff x="2222983" y="1850309"/>
            <a:chExt cx="5735844" cy="10486798"/>
          </a:xfrm>
        </p:grpSpPr>
        <p:sp>
          <p:nvSpPr>
            <p:cNvPr id="24" name="矩形 23"/>
            <p:cNvSpPr/>
            <p:nvPr/>
          </p:nvSpPr>
          <p:spPr>
            <a:xfrm>
              <a:off x="2222983" y="1850309"/>
              <a:ext cx="5735844" cy="2988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現場調查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記錄表的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掃描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pdf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8321" y="3636490"/>
              <a:ext cx="5660506" cy="8700617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26" name="群組 25"/>
          <p:cNvGrpSpPr/>
          <p:nvPr/>
        </p:nvGrpSpPr>
        <p:grpSpPr>
          <a:xfrm>
            <a:off x="555863" y="1147973"/>
            <a:ext cx="3758156" cy="2844471"/>
            <a:chOff x="15213305" y="2012966"/>
            <a:chExt cx="10021749" cy="7585257"/>
          </a:xfrm>
        </p:grpSpPr>
        <p:sp>
          <p:nvSpPr>
            <p:cNvPr id="27" name="矩形 26"/>
            <p:cNvSpPr/>
            <p:nvPr/>
          </p:nvSpPr>
          <p:spPr>
            <a:xfrm>
              <a:off x="16558220" y="2012966"/>
              <a:ext cx="7331922" cy="1066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記錄表彙整後的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電子檔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13305" y="3033518"/>
              <a:ext cx="10021749" cy="6564705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555863" y="4057349"/>
            <a:ext cx="3747082" cy="2800652"/>
            <a:chOff x="4031724" y="4243140"/>
            <a:chExt cx="2472836" cy="2189504"/>
          </a:xfrm>
        </p:grpSpPr>
        <p:sp>
          <p:nvSpPr>
            <p:cNvPr id="29" name="矩形 28"/>
            <p:cNvSpPr/>
            <p:nvPr/>
          </p:nvSpPr>
          <p:spPr>
            <a:xfrm>
              <a:off x="4031724" y="4243140"/>
              <a:ext cx="2472836" cy="322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樣點環境照片各</a:t>
              </a:r>
              <a:r>
                <a:rPr lang="en-US" altLang="zh-TW" sz="2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4031724" y="4542880"/>
              <a:ext cx="2472836" cy="1889764"/>
              <a:chOff x="3154194" y="2820532"/>
              <a:chExt cx="2569934" cy="188155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4194" y="2820532"/>
                <a:ext cx="2569934" cy="930951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 cstate="screen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71428" y="3751483"/>
                <a:ext cx="2535466" cy="950603"/>
              </a:xfrm>
              <a:prstGeom prst="rect">
                <a:avLst/>
              </a:prstGeom>
            </p:spPr>
          </p:pic>
        </p:grpSp>
      </p:grpSp>
      <p:grpSp>
        <p:nvGrpSpPr>
          <p:cNvPr id="33" name="群組 32"/>
          <p:cNvGrpSpPr/>
          <p:nvPr/>
        </p:nvGrpSpPr>
        <p:grpSpPr>
          <a:xfrm>
            <a:off x="6881156" y="859649"/>
            <a:ext cx="2262844" cy="4036818"/>
            <a:chOff x="7210120" y="1762189"/>
            <a:chExt cx="2262844" cy="403681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0120" y="2442501"/>
              <a:ext cx="2262844" cy="289480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7260499" y="1762189"/>
              <a:ext cx="22124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樣點座標的</a:t>
              </a:r>
              <a:r>
                <a:rPr lang="en-US" altLang="zh-TW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</a:t>
              </a:r>
              <a:endParaRPr lang="en-US" altLang="zh-TW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每次調查都拍</a:t>
              </a:r>
              <a:endPara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6" name="直線單箭頭接點 35"/>
            <p:cNvCxnSpPr/>
            <p:nvPr/>
          </p:nvCxnSpPr>
          <p:spPr>
            <a:xfrm>
              <a:off x="8861236" y="3363589"/>
              <a:ext cx="35629" cy="2035308"/>
            </a:xfrm>
            <a:prstGeom prst="straightConnector1">
              <a:avLst/>
            </a:prstGeom>
            <a:noFill/>
            <a:ln w="73025" cap="flat">
              <a:solidFill>
                <a:srgbClr val="FF66FF"/>
              </a:solidFill>
              <a:prstDash val="solid"/>
              <a:round/>
              <a:headEnd type="arrow"/>
              <a:tailEnd type="none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/>
            <p:cNvSpPr/>
            <p:nvPr/>
          </p:nvSpPr>
          <p:spPr>
            <a:xfrm>
              <a:off x="7260499" y="5398897"/>
              <a:ext cx="2212465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TW" altLang="en-US" sz="20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樣點座標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84040" y="2690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資料篩選和分析</a:t>
            </a:r>
            <a:endParaRPr sz="44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755576" y="1556792"/>
            <a:ext cx="792088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有效調查半徑為100m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常態猴群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相鄰樣點均有記錄猴群，若距離&lt;300m ，只保留一群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海拔&lt;50m的森林總面積約2.36%，面積小，分布零散，不適合作為猴群密度估算的範圍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計算猴群的相對密度(群/樣點)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124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1356</TotalTime>
  <Words>2077</Words>
  <Application>Microsoft Office PowerPoint</Application>
  <PresentationFormat>如螢幕大小 (4:3)</PresentationFormat>
  <Paragraphs>555</Paragraphs>
  <Slides>34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Microsoft JhengHei</vt:lpstr>
      <vt:lpstr>Microsoft JhengHei</vt:lpstr>
      <vt:lpstr>新細明體</vt:lpstr>
      <vt:lpstr>標楷體</vt:lpstr>
      <vt:lpstr>Arial</vt:lpstr>
      <vt:lpstr>Calibri</vt:lpstr>
      <vt:lpstr>Cambria</vt:lpstr>
      <vt:lpstr>Franklin Gothic Book</vt:lpstr>
      <vt:lpstr>Times New Roman</vt:lpstr>
      <vt:lpstr>Crop</vt:lpstr>
      <vt:lpstr>110年度國有林班地臺灣獼猴與繁殖鳥類監測計畫</vt:lpstr>
      <vt:lpstr>前言和目標</vt:lpstr>
      <vt:lpstr>2021年目標</vt:lpstr>
      <vt:lpstr>臺灣獼猴調查及訓練班</vt:lpstr>
      <vt:lpstr>PowerPoint 簡報</vt:lpstr>
      <vt:lpstr>調查方式</vt:lpstr>
      <vt:lpstr>PowerPoint 簡報</vt:lpstr>
      <vt:lpstr>檔案回傳</vt:lpstr>
      <vt:lpstr>PowerPoint 簡報</vt:lpstr>
      <vt:lpstr>PowerPoint 簡報</vt:lpstr>
      <vt:lpstr>2021年獼猴調查成果</vt:lpstr>
      <vt:lpstr>2021年執行成果</vt:lpstr>
      <vt:lpstr>2021年各林管處的資料正確率</vt:lpstr>
      <vt:lpstr>各林管處各疏失資料類型</vt:lpstr>
      <vt:lpstr>改善的比較</vt:lpstr>
      <vt:lpstr>2021年在各林管處的分布</vt:lpstr>
      <vt:lpstr>影響獼猴分布因子-模式選擇</vt:lpstr>
      <vt:lpstr>GLMM模式變數的檢定</vt:lpstr>
      <vt:lpstr>Tukey多重比較</vt:lpstr>
      <vt:lpstr>各林管處的相對密度</vt:lpstr>
      <vt:lpstr>各年的相對密度</vt:lpstr>
      <vt:lpstr>訓練班</vt:lpstr>
      <vt:lpstr>訓練班</vt:lpstr>
      <vt:lpstr>2021年遇到的問題及解決方案</vt:lpstr>
      <vt:lpstr>未來展望</vt:lpstr>
      <vt:lpstr>繁殖鳥類及訓練班</vt:lpstr>
      <vt:lpstr>前言和目標</vt:lpstr>
      <vt:lpstr>2021年目標</vt:lpstr>
      <vt:lpstr>2021年執行成果</vt:lpstr>
      <vt:lpstr>PowerPoint 簡報</vt:lpstr>
      <vt:lpstr>訓練班成果</vt:lpstr>
      <vt:lpstr>2021年遇到的問題及解決方案</vt:lpstr>
      <vt:lpstr>未來展望</vt:lpstr>
      <vt:lpstr>謝謝聆聽 歡迎提問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110年度國有林班地臺灣獼猴與繁殖鳥類監測計畫</dc:title>
  <dc:creator>user</dc:creator>
  <cp:lastModifiedBy>user</cp:lastModifiedBy>
  <cp:revision>73</cp:revision>
  <dcterms:created xsi:type="dcterms:W3CDTF">2021-12-06T02:03:37Z</dcterms:created>
  <dcterms:modified xsi:type="dcterms:W3CDTF">2021-12-09T09:25:17Z</dcterms:modified>
</cp:coreProperties>
</file>